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2" r:id="rId4"/>
    <p:sldMasterId id="2147483756" r:id="rId5"/>
  </p:sldMasterIdLst>
  <p:notesMasterIdLst>
    <p:notesMasterId r:id="rId39"/>
  </p:notesMasterIdLst>
  <p:sldIdLst>
    <p:sldId id="256" r:id="rId6"/>
    <p:sldId id="271" r:id="rId7"/>
    <p:sldId id="274" r:id="rId8"/>
    <p:sldId id="282" r:id="rId9"/>
    <p:sldId id="262" r:id="rId10"/>
    <p:sldId id="257" r:id="rId11"/>
    <p:sldId id="273" r:id="rId12"/>
    <p:sldId id="263" r:id="rId13"/>
    <p:sldId id="265" r:id="rId14"/>
    <p:sldId id="266" r:id="rId15"/>
    <p:sldId id="280" r:id="rId16"/>
    <p:sldId id="267" r:id="rId17"/>
    <p:sldId id="268" r:id="rId18"/>
    <p:sldId id="281" r:id="rId19"/>
    <p:sldId id="279" r:id="rId20"/>
    <p:sldId id="284" r:id="rId21"/>
    <p:sldId id="286" r:id="rId22"/>
    <p:sldId id="288" r:id="rId23"/>
    <p:sldId id="297" r:id="rId24"/>
    <p:sldId id="290" r:id="rId25"/>
    <p:sldId id="293" r:id="rId26"/>
    <p:sldId id="296" r:id="rId27"/>
    <p:sldId id="294" r:id="rId28"/>
    <p:sldId id="289" r:id="rId29"/>
    <p:sldId id="298" r:id="rId30"/>
    <p:sldId id="285" r:id="rId31"/>
    <p:sldId id="299" r:id="rId32"/>
    <p:sldId id="300" r:id="rId33"/>
    <p:sldId id="301" r:id="rId34"/>
    <p:sldId id="302" r:id="rId35"/>
    <p:sldId id="303" r:id="rId36"/>
    <p:sldId id="283" r:id="rId37"/>
    <p:sldId id="27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260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BCDB6-7049-46FB-9F6B-53F8041FFC21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C74A6-BBE1-4A72-BF2F-F78B90D8B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2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AGUSTIN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01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NANCY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23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NANCY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50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52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ARLEEN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ARLEEN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13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AGUSTIN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03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DAVID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21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DAVID &amp; SELAM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C163E-173F-42C3-BDC5-47FEBF90BF2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016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DAVID &amp; SELAM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C163E-173F-42C3-BDC5-47FEBF90BF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8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DAVID &amp; SELAM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C163E-173F-42C3-BDC5-47FEBF90BF2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94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AGUSTIN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492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DAVID &amp; SELAM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C163E-173F-42C3-BDC5-47FEBF90BF2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26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DAVID &amp; SELAM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56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DAVID &amp; SELAM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C163E-173F-42C3-BDC5-47FEBF90BF2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60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DAVID &amp; SELAM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46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DAVID &amp; SELAM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444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DAVID &amp; SELAM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40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PAT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974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PAT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84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PAT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127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KAREN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78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AGUSTIN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013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KAREN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560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KAREN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89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AGUSTIN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9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AGUSTIN</a:t>
            </a:r>
            <a:r>
              <a:rPr lang="en-US" dirty="0" smtClean="0"/>
              <a:t>– at conclusion, have reps from GC (David Milroy), CC (Pat Setzer) and DS (Karen Klein) talk briefly about their accomplishments. </a:t>
            </a:r>
          </a:p>
          <a:p>
            <a:r>
              <a:rPr lang="en-US" dirty="0" smtClean="0"/>
              <a:t>20-minute exercise with Raad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74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NANCY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98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AGUSTIN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77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AGUSTIN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88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AGUSTIN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85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ANNE	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2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NANCY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C74A6-BBE1-4A72-BF2F-F78B90D8BD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49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7F9A6-8921-44F1-AB0D-063DF62F2936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B3F5A11F-F096-479F-8356-EDB60E8C35D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7F9A6-8921-44F1-AB0D-063DF62F2936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A11F-F096-479F-8356-EDB60E8C35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7F9A6-8921-44F1-AB0D-063DF62F2936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A11F-F096-479F-8356-EDB60E8C35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52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69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22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86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32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8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00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5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7F9A6-8921-44F1-AB0D-063DF62F2936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F5A11F-F096-479F-8356-EDB60E8C35D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60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58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56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90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68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92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08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79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47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46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7F9A6-8921-44F1-AB0D-063DF62F2936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F5A11F-F096-479F-8356-EDB60E8C35D3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16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29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35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167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265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97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35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080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78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5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7F9A6-8921-44F1-AB0D-063DF62F2936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A11F-F096-479F-8356-EDB60E8C35D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08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592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755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67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74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42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4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73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566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5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7F9A6-8921-44F1-AB0D-063DF62F2936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A11F-F096-479F-8356-EDB60E8C35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65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957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21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90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00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2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7F9A6-8921-44F1-AB0D-063DF62F2936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A11F-F096-479F-8356-EDB60E8C35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7F9A6-8921-44F1-AB0D-063DF62F2936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F5A11F-F096-479F-8356-EDB60E8C35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D57F9A6-8921-44F1-AB0D-063DF62F2936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3F5A11F-F096-479F-8356-EDB60E8C35D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7F9A6-8921-44F1-AB0D-063DF62F2936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A11F-F096-479F-8356-EDB60E8C35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3F5A11F-F096-479F-8356-EDB60E8C35D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D57F9A6-8921-44F1-AB0D-063DF62F2936}" type="datetimeFigureOut">
              <a:rPr lang="en-US" smtClean="0"/>
              <a:t>8/21/2013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4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1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7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77879-CB4D-4652-8410-EF3B4CE334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F4A49-8FA9-469A-90C3-D252B0D26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4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cccd.edu/about-us-area/diversityequityinclusion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chive.constantcontact.com/fs024/1107257096608/archive/1110752298749.html" TargetMode="External"/><Relationship Id="rId5" Type="http://schemas.openxmlformats.org/officeDocument/2006/relationships/hyperlink" Target="http://www.cuyamaca.edu/cc/diversity.asp" TargetMode="External"/><Relationship Id="rId4" Type="http://schemas.openxmlformats.org/officeDocument/2006/relationships/hyperlink" Target="http://www.grossmont.edu/diversity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3429000"/>
            <a:ext cx="8534400" cy="2133600"/>
          </a:xfrm>
        </p:spPr>
        <p:txBody>
          <a:bodyPr/>
          <a:lstStyle/>
          <a:p>
            <a:pPr algn="ctr"/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</a:rPr>
              <a:t>Diversity, Equity</a:t>
            </a:r>
            <a:br>
              <a:rPr lang="en-US" sz="6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</a:rPr>
              <a:t> and Inclusion</a:t>
            </a:r>
            <a:endParaRPr lang="en-US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38200"/>
            <a:ext cx="5094187" cy="2085969"/>
          </a:xfrm>
        </p:spPr>
      </p:pic>
    </p:spTree>
    <p:extLst>
      <p:ext uri="{BB962C8B-B14F-4D97-AF65-F5344CB8AC3E}">
        <p14:creationId xmlns:p14="http://schemas.microsoft.com/office/powerpoint/2010/main" val="55536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609601"/>
            <a:ext cx="83819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Cultural competency </a:t>
            </a:r>
          </a:p>
          <a:p>
            <a:pPr algn="ctr"/>
            <a:r>
              <a:rPr lang="en-US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 Culture of Inclus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ion</a:t>
            </a:r>
            <a:endParaRPr lang="en-US" sz="3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2438400"/>
            <a:ext cx="632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4000" b="1" dirty="0" smtClean="0"/>
              <a:t>Diversity Dialogues for students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4000" b="1" dirty="0" smtClean="0"/>
              <a:t>Professional development workshops for staff</a:t>
            </a:r>
          </a:p>
        </p:txBody>
      </p:sp>
    </p:spTree>
    <p:extLst>
      <p:ext uri="{BB962C8B-B14F-4D97-AF65-F5344CB8AC3E}">
        <p14:creationId xmlns:p14="http://schemas.microsoft.com/office/powerpoint/2010/main" val="341629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33399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Created a Safe Spaces </a:t>
            </a:r>
            <a:r>
              <a:rPr lang="en-US" sz="3200" b="1" dirty="0" smtClean="0"/>
              <a:t>Program</a:t>
            </a:r>
          </a:p>
          <a:p>
            <a:pPr algn="ctr"/>
            <a:r>
              <a:rPr lang="en-US" sz="3200" b="1" dirty="0" smtClean="0"/>
              <a:t> </a:t>
            </a:r>
            <a:r>
              <a:rPr lang="en-US" sz="3200" b="1" dirty="0"/>
              <a:t>for LGBT students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05000"/>
            <a:ext cx="2663323" cy="46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9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7252" y="838201"/>
            <a:ext cx="48031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Communication</a:t>
            </a:r>
            <a:endParaRPr lang="en-US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1669198"/>
            <a:ext cx="71628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4000" b="1" dirty="0" smtClean="0"/>
              <a:t>Wrote DEI Strategic Plan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4000" b="1" dirty="0" smtClean="0"/>
              <a:t>Created DEI websites for </a:t>
            </a:r>
            <a:r>
              <a:rPr lang="en-US" sz="4000" b="1" dirty="0" smtClean="0">
                <a:hlinkClick r:id="rId3"/>
              </a:rPr>
              <a:t>District</a:t>
            </a:r>
            <a:r>
              <a:rPr lang="en-US" sz="4000" b="1" dirty="0" smtClean="0"/>
              <a:t>, </a:t>
            </a:r>
            <a:r>
              <a:rPr lang="en-US" sz="4000" b="1" dirty="0" smtClean="0">
                <a:hlinkClick r:id="rId4"/>
              </a:rPr>
              <a:t>Grossmont</a:t>
            </a:r>
            <a:r>
              <a:rPr lang="en-US" sz="4000" b="1" dirty="0" smtClean="0"/>
              <a:t> and </a:t>
            </a:r>
            <a:r>
              <a:rPr lang="en-US" sz="4000" b="1" dirty="0" smtClean="0">
                <a:hlinkClick r:id="rId5"/>
              </a:rPr>
              <a:t>Cuyamaca</a:t>
            </a:r>
            <a:endParaRPr lang="en-US" sz="4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4000" b="1" dirty="0" smtClean="0"/>
              <a:t>Includes diversity activities in </a:t>
            </a:r>
            <a:r>
              <a:rPr lang="en-US" sz="4000" b="1" dirty="0" smtClean="0">
                <a:hlinkClick r:id="rId6"/>
              </a:rPr>
              <a:t>monthly email newsletter </a:t>
            </a:r>
            <a:r>
              <a:rPr lang="en-US" sz="4000" b="1" dirty="0" smtClean="0"/>
              <a:t>to community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5093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5628" y="304800"/>
            <a:ext cx="72401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Develop a world-class </a:t>
            </a:r>
          </a:p>
          <a:p>
            <a:pPr algn="ctr"/>
            <a:r>
              <a:rPr lang="en-US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workforce</a:t>
            </a:r>
            <a:endParaRPr lang="en-U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2895600"/>
            <a:ext cx="655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4000" b="1" dirty="0" smtClean="0"/>
              <a:t>Updated District Equal Employment Opportunity handbook </a:t>
            </a:r>
          </a:p>
        </p:txBody>
      </p:sp>
    </p:spTree>
    <p:extLst>
      <p:ext uri="{BB962C8B-B14F-4D97-AF65-F5344CB8AC3E}">
        <p14:creationId xmlns:p14="http://schemas.microsoft.com/office/powerpoint/2010/main" val="392887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42482"/>
              </p:ext>
            </p:extLst>
          </p:nvPr>
        </p:nvGraphicFramePr>
        <p:xfrm>
          <a:off x="2066825" y="207986"/>
          <a:ext cx="5010349" cy="658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crobat Document" r:id="rId4" imgW="5800320" imgH="7517520" progId="AcroExch.Document.7">
                  <p:embed/>
                </p:oleObj>
              </mc:Choice>
              <mc:Fallback>
                <p:oleObj name="Acrobat Document" r:id="rId4" imgW="5800320" imgH="7517520" progId="AcroExch.Document.7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6825" y="207986"/>
                        <a:ext cx="5010349" cy="6581775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57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3000" y="2057400"/>
            <a:ext cx="7315200" cy="23622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4000" b="1" dirty="0" smtClean="0"/>
              <a:t>Inventory of extant campus &amp; district resources</a:t>
            </a:r>
          </a:p>
          <a:p>
            <a:pPr>
              <a:buFont typeface="Arial" pitchFamily="34" charset="0"/>
              <a:buChar char="•"/>
            </a:pPr>
            <a:r>
              <a:rPr lang="en-US" sz="4000" b="1" dirty="0" smtClean="0"/>
              <a:t>Intent: non-duplication of efforts</a:t>
            </a:r>
          </a:p>
          <a:p>
            <a:pPr>
              <a:buFont typeface="Arial" pitchFamily="34" charset="0"/>
              <a:buChar char="•"/>
            </a:pPr>
            <a:r>
              <a:rPr lang="en-US" sz="4000" b="1" dirty="0" smtClean="0"/>
              <a:t>“Piggy-back” when possible</a:t>
            </a:r>
            <a:endParaRPr lang="en-US" sz="4000" b="1" dirty="0"/>
          </a:p>
        </p:txBody>
      </p:sp>
      <p:sp>
        <p:nvSpPr>
          <p:cNvPr id="6" name="Rectangle 5"/>
          <p:cNvSpPr/>
          <p:nvPr/>
        </p:nvSpPr>
        <p:spPr>
          <a:xfrm>
            <a:off x="855181" y="0"/>
            <a:ext cx="7433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Cataloging Resources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029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76200"/>
            <a:ext cx="670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</a:rPr>
              <a:t>Grossmont College </a:t>
            </a:r>
          </a:p>
          <a:p>
            <a:pPr algn="ctr"/>
            <a:r>
              <a:rPr lang="en-US" sz="4800" b="1" dirty="0" smtClean="0">
                <a:solidFill>
                  <a:srgbClr val="00B050"/>
                </a:solidFill>
              </a:rPr>
              <a:t>DEI Committee 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1905000"/>
            <a:ext cx="28956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Agustin Albarran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Al Ventura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Carmen Fuentes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David Milroy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George Gastil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err="1" smtClean="0">
                <a:solidFill>
                  <a:srgbClr val="00B050"/>
                </a:solidFill>
              </a:rPr>
              <a:t>Gopa</a:t>
            </a:r>
            <a:r>
              <a:rPr lang="en-US" sz="2000" b="1" dirty="0" smtClean="0">
                <a:solidFill>
                  <a:srgbClr val="00B050"/>
                </a:solidFill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</a:rPr>
              <a:t>Patnaik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James Cho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Jeff Baker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Joan Ahrens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Katrina </a:t>
            </a:r>
            <a:r>
              <a:rPr lang="en-US" sz="2000" b="1" dirty="0" err="1" smtClean="0">
                <a:solidFill>
                  <a:srgbClr val="00B050"/>
                </a:solidFill>
              </a:rPr>
              <a:t>Piliaris</a:t>
            </a:r>
            <a:r>
              <a:rPr lang="en-US" sz="2000" b="1" dirty="0" smtClean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1981200"/>
            <a:ext cx="396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Nancy Davis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err="1" smtClean="0">
                <a:solidFill>
                  <a:srgbClr val="00B050"/>
                </a:solidFill>
              </a:rPr>
              <a:t>Narges</a:t>
            </a:r>
            <a:r>
              <a:rPr lang="en-US" sz="2000" b="1" dirty="0" smtClean="0">
                <a:solidFill>
                  <a:srgbClr val="00B050"/>
                </a:solidFill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</a:rPr>
              <a:t>Heidari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Peg Marcus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Roxanne Tuscany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Selam Gebrekristos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Teresa Jacob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Yolanda Guerrero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7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200" y="304801"/>
            <a:ext cx="4648200" cy="35813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askerville Old Face" pitchFamily="18" charset="0"/>
              </a:rPr>
              <a:t>The Anatomy of Hate:</a:t>
            </a:r>
            <a:br>
              <a:rPr lang="en-US" dirty="0" smtClean="0">
                <a:latin typeface="Baskerville Old Face" pitchFamily="18" charset="0"/>
              </a:rPr>
            </a:br>
            <a:r>
              <a:rPr lang="en-US" dirty="0" smtClean="0">
                <a:latin typeface="Baskerville Old Face" pitchFamily="18" charset="0"/>
              </a:rPr>
              <a:t>A </a:t>
            </a:r>
            <a:r>
              <a:rPr lang="en-US" dirty="0">
                <a:latin typeface="Baskerville Old Face" pitchFamily="18" charset="0"/>
              </a:rPr>
              <a:t>D</a:t>
            </a:r>
            <a:r>
              <a:rPr lang="en-US" dirty="0" smtClean="0">
                <a:latin typeface="Baskerville Old Face" pitchFamily="18" charset="0"/>
              </a:rPr>
              <a:t>ialogue to Hope</a:t>
            </a:r>
            <a:br>
              <a:rPr lang="en-US" dirty="0" smtClean="0">
                <a:latin typeface="Baskerville Old Face" pitchFamily="18" charset="0"/>
              </a:rPr>
            </a:br>
            <a:r>
              <a:rPr lang="en-US" dirty="0" smtClean="0">
                <a:latin typeface="Baskerville Old Face" pitchFamily="18" charset="0"/>
              </a:rPr>
              <a:t/>
            </a:r>
            <a:br>
              <a:rPr lang="en-US" dirty="0" smtClean="0">
                <a:latin typeface="Baskerville Old Face" pitchFamily="18" charset="0"/>
              </a:rPr>
            </a:br>
            <a:r>
              <a:rPr lang="en-US" dirty="0" smtClean="0">
                <a:latin typeface="Baskerville Old Face" pitchFamily="18" charset="0"/>
              </a:rPr>
              <a:t>A Michael </a:t>
            </a:r>
            <a:r>
              <a:rPr lang="en-US" dirty="0" err="1" smtClean="0">
                <a:latin typeface="Baskerville Old Face" pitchFamily="18" charset="0"/>
              </a:rPr>
              <a:t>Ramsdell</a:t>
            </a:r>
            <a:r>
              <a:rPr lang="en-US" dirty="0" smtClean="0">
                <a:latin typeface="Baskerville Old Face" pitchFamily="18" charset="0"/>
              </a:rPr>
              <a:t> Film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87624" y="3886200"/>
            <a:ext cx="4575376" cy="2667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Baskerville Old Face" pitchFamily="18" charset="0"/>
              </a:rPr>
              <a:t>Grossmont College</a:t>
            </a:r>
          </a:p>
          <a:p>
            <a:r>
              <a:rPr lang="en-US" dirty="0" smtClean="0">
                <a:solidFill>
                  <a:schemeClr val="tx1"/>
                </a:solidFill>
                <a:latin typeface="Baskerville Old Face" pitchFamily="18" charset="0"/>
              </a:rPr>
              <a:t>Diversity, Equity and</a:t>
            </a:r>
          </a:p>
          <a:p>
            <a:r>
              <a:rPr lang="en-US" dirty="0" smtClean="0">
                <a:solidFill>
                  <a:schemeClr val="tx1"/>
                </a:solidFill>
                <a:latin typeface="Baskerville Old Face" pitchFamily="18" charset="0"/>
              </a:rPr>
              <a:t>Inclusion Committee</a:t>
            </a:r>
          </a:p>
          <a:p>
            <a:r>
              <a:rPr lang="en-US" dirty="0" smtClean="0">
                <a:solidFill>
                  <a:schemeClr val="tx1"/>
                </a:solidFill>
                <a:latin typeface="Baskerville Old Face" pitchFamily="18" charset="0"/>
              </a:rPr>
              <a:t>April 3, 2013 </a:t>
            </a:r>
            <a:endParaRPr lang="en-US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7" y="152400"/>
            <a:ext cx="4033777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830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IMG_966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28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75255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>Before…</a:t>
            </a:r>
            <a:endParaRPr 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967937">
            <a:off x="53955" y="1773384"/>
            <a:ext cx="489521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Equal Employment</a:t>
            </a:r>
          </a:p>
          <a:p>
            <a:pPr algn="ctr"/>
            <a:r>
              <a:rPr lang="en-US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Opportunity</a:t>
            </a:r>
            <a:r>
              <a:rPr lang="en-US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Committee</a:t>
            </a:r>
            <a:endParaRPr lang="en-US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19697829">
            <a:off x="5601280" y="1324881"/>
            <a:ext cx="386312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Staff Diversity committee</a:t>
            </a:r>
            <a:endParaRPr lang="en-US" sz="28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1111384" flipV="1">
            <a:off x="-361468" y="5470516"/>
            <a:ext cx="47326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ADA Committee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20824213">
            <a:off x="4730331" y="4712295"/>
            <a:ext cx="41143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Student gender </a:t>
            </a:r>
          </a:p>
          <a:p>
            <a:pPr algn="ctr"/>
            <a:r>
              <a:rPr lang="en-US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equity committee</a:t>
            </a:r>
            <a:endParaRPr lang="en-US" sz="3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 rot="21269899">
            <a:off x="-1575042" y="3855126"/>
            <a:ext cx="893504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Academic Accommodation</a:t>
            </a:r>
          </a:p>
          <a:p>
            <a:pPr algn="ctr"/>
            <a:r>
              <a:rPr lang="en-US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Review Committee</a:t>
            </a:r>
            <a:endParaRPr lang="en-US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489549">
            <a:off x="3077298" y="2972064"/>
            <a:ext cx="758851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College Accessibility </a:t>
            </a:r>
          </a:p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Committee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634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677"/>
            <a:ext cx="9144000" cy="708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2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90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260"/>
            <a:ext cx="9144000" cy="700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5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5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59642"/>
            <a:ext cx="6248400" cy="457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139218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Producer/Director Mike Ramsdell at Grossmont College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168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304801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</a:rPr>
              <a:t>Cuyamaca College 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DEI Committee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981200"/>
            <a:ext cx="2514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Pat Setzer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Jennifer Smith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Lauren Vaknin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Maria Gearhart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Sheryl Ashley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Jodi Reed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Raad Jerjis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Nancy Jennings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Tyson </a:t>
            </a:r>
            <a:r>
              <a:rPr lang="en-US" sz="2400" b="1" dirty="0" err="1" smtClean="0">
                <a:solidFill>
                  <a:srgbClr val="0070C0"/>
                </a:solidFill>
              </a:rPr>
              <a:t>Arabo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8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5" y="0"/>
            <a:ext cx="8877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3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85775"/>
            <a:ext cx="76200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5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838200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District Services </a:t>
            </a:r>
          </a:p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DEI Committee 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2514600"/>
            <a:ext cx="3200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Sue Rearic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Karen Kline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Tim Corcoran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Susan Glass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Dawn Heuft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Linda Jensen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Anne Krueger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Yvette Macy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Sandy Rosenthal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Pam Wright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Christine Yoshioka</a:t>
            </a:r>
            <a:endParaRPr 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7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685800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After…</a:t>
            </a:r>
            <a:endParaRPr lang="en-US" sz="72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00" y="4896653"/>
            <a:ext cx="67818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>
                  <a:prstDash val="solid"/>
                </a:ln>
                <a:solidFill>
                  <a:srgbClr val="3366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Cuyamaca College</a:t>
            </a:r>
          </a:p>
          <a:p>
            <a:pPr algn="ctr"/>
            <a:r>
              <a:rPr lang="en-US" sz="2800" b="1" cap="none" spc="0" dirty="0" smtClean="0">
                <a:ln>
                  <a:prstDash val="solid"/>
                </a:ln>
                <a:solidFill>
                  <a:srgbClr val="3366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DEI Committee </a:t>
            </a:r>
            <a:endParaRPr lang="en-US" sz="2800" b="1" cap="none" spc="0" dirty="0">
              <a:ln>
                <a:prstDash val="solid"/>
              </a:ln>
              <a:solidFill>
                <a:srgbClr val="3366FF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066800" y="1981200"/>
            <a:ext cx="11246513" cy="41549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3"/>
                </a:solidFill>
                <a:effectLst/>
              </a:rPr>
              <a:t>  </a:t>
            </a:r>
            <a:r>
              <a:rPr lang="en-US" sz="4400" b="1" cap="none" spc="0" dirty="0" smtClean="0">
                <a:ln/>
                <a:solidFill>
                  <a:srgbClr val="5D3C62"/>
                </a:solidFill>
                <a:effectLst/>
              </a:rPr>
              <a:t>Diversity, Equity and Inclusion Council</a:t>
            </a:r>
          </a:p>
          <a:p>
            <a:pPr algn="ctr"/>
            <a:endParaRPr lang="en-US" sz="44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endParaRPr lang="en-US" sz="4400" b="1" dirty="0">
              <a:ln/>
              <a:solidFill>
                <a:schemeClr val="accent3"/>
              </a:solidFill>
            </a:endParaRPr>
          </a:p>
          <a:p>
            <a:pPr algn="ctr"/>
            <a:endParaRPr lang="en-US" sz="44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endParaRPr lang="en-US" sz="4400" b="1" dirty="0">
              <a:ln/>
              <a:solidFill>
                <a:schemeClr val="accent3"/>
              </a:solidFill>
            </a:endParaRPr>
          </a:p>
          <a:p>
            <a:pPr algn="ctr"/>
            <a:endParaRPr lang="en-US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1200" y="4971366"/>
            <a:ext cx="52578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District Services</a:t>
            </a:r>
          </a:p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DEI Committee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43600" y="5029200"/>
            <a:ext cx="306494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8000"/>
                </a:solidFill>
              </a:rPr>
              <a:t>Grossmont College </a:t>
            </a:r>
          </a:p>
          <a:p>
            <a:pPr algn="ctr"/>
            <a:r>
              <a:rPr lang="en-US" sz="2800" b="1" cap="none" spc="0" dirty="0" smtClean="0">
                <a:ln w="11430"/>
                <a:solidFill>
                  <a:srgbClr val="008000"/>
                </a:solidFill>
              </a:rPr>
              <a:t>DEI Committee</a:t>
            </a:r>
            <a:endParaRPr lang="en-US" sz="2800" b="1" cap="none" spc="0" dirty="0">
              <a:ln w="11430"/>
              <a:solidFill>
                <a:srgbClr val="008000"/>
              </a:solidFill>
            </a:endParaRPr>
          </a:p>
        </p:txBody>
      </p:sp>
      <p:sp>
        <p:nvSpPr>
          <p:cNvPr id="3" name="Left-Right Arrow 2"/>
          <p:cNvSpPr/>
          <p:nvPr/>
        </p:nvSpPr>
        <p:spPr>
          <a:xfrm rot="18252027">
            <a:off x="949037" y="3336371"/>
            <a:ext cx="1828800" cy="914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-Right Arrow 10"/>
          <p:cNvSpPr/>
          <p:nvPr/>
        </p:nvSpPr>
        <p:spPr>
          <a:xfrm rot="16200000">
            <a:off x="3642056" y="3366101"/>
            <a:ext cx="1828800" cy="914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Left-Right Arrow 16"/>
          <p:cNvSpPr/>
          <p:nvPr/>
        </p:nvSpPr>
        <p:spPr>
          <a:xfrm rot="3432134">
            <a:off x="6561671" y="3367194"/>
            <a:ext cx="1828800" cy="914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3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4800"/>
            <a:ext cx="4629150" cy="6172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5867400" y="1676400"/>
            <a:ext cx="2514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Bulletin boards in both District Services buildings highlighting</a:t>
            </a:r>
          </a:p>
          <a:p>
            <a:r>
              <a:rPr lang="en-US" sz="2800" b="1" dirty="0" smtClean="0"/>
              <a:t>Diversity, Equity and Inclusion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0476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28" y="457200"/>
            <a:ext cx="5205318" cy="58322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6493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sz="96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l"/>
            <a:r>
              <a:rPr lang="en-US" sz="8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Next STEPS</a:t>
            </a:r>
            <a:endParaRPr lang="en-US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2362200"/>
            <a:ext cx="777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/>
              <a:t>Identify and promote diversity in the curriculum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/>
              <a:t>Include diversity in new employee onboarding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/>
              <a:t>Create a diversity leadership award at sites/district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/>
              <a:t>Hold workshop on diversity language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410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304800"/>
            <a:ext cx="72449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THANK YOU, DR. MILES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22590"/>
            <a:ext cx="3276600" cy="45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8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8824" y="152400"/>
            <a:ext cx="49325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Focus Groups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8566" y="1752600"/>
            <a:ext cx="6781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b="1" dirty="0" smtClean="0"/>
              <a:t>What does diversity, equity and inclusion mean to you?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b="1" dirty="0" smtClean="0"/>
              <a:t>How are we doing at GCCCD regarding diversity, equity and inclusion?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b="1" dirty="0" smtClean="0"/>
              <a:t>What are we doing well?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b="1" dirty="0" smtClean="0"/>
              <a:t>What do we need to be doing?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b="1" dirty="0" smtClean="0"/>
              <a:t>How should we communicate </a:t>
            </a:r>
          </a:p>
          <a:p>
            <a:r>
              <a:rPr lang="en-US" sz="3200" b="1" dirty="0"/>
              <a:t> </a:t>
            </a:r>
            <a:r>
              <a:rPr lang="en-US" sz="3200" b="1" dirty="0" smtClean="0"/>
              <a:t>  about DEI?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794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85800"/>
            <a:ext cx="190786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3276600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</a:rPr>
              <a:t>At Home in the World 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7332" y="47244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/>
                </a:solidFill>
              </a:rPr>
              <a:t>August 2011- April 2013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2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1" y="685800"/>
            <a:ext cx="8933180" cy="5784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562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DEI Council retreat – March 2012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8763000" cy="5904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096001"/>
            <a:ext cx="84582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Progress at a glacial pace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5914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1371600" y="2133600"/>
            <a:ext cx="5867400" cy="1371600"/>
          </a:xfrm>
        </p:spPr>
        <p:txBody>
          <a:bodyPr>
            <a:no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Student Access, Equity and Success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Cultural Competency and Culture of Inclusion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Communication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Developing a Diverse World-Class Workforce</a:t>
            </a:r>
            <a:endParaRPr lang="en-US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9520" y="762000"/>
            <a:ext cx="53542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 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Strategic Plan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19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533400"/>
            <a:ext cx="7239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Student Access, Equity </a:t>
            </a:r>
          </a:p>
          <a:p>
            <a:pPr algn="ctr"/>
            <a:r>
              <a:rPr lang="en-US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 Success</a:t>
            </a:r>
            <a:endParaRPr lang="en-US" sz="48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2438400"/>
            <a:ext cx="701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4000" b="1" dirty="0" smtClean="0"/>
              <a:t>Established gender-neutral restrooms at Cuyamaca College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4000" b="1" dirty="0" smtClean="0"/>
              <a:t>Established contemplation rooms at both colleges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7649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Thermal</Template>
  <TotalTime>692</TotalTime>
  <Words>503</Words>
  <Application>Microsoft Office PowerPoint</Application>
  <PresentationFormat>On-screen Show (4:3)</PresentationFormat>
  <Paragraphs>185</Paragraphs>
  <Slides>33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Thermal</vt:lpstr>
      <vt:lpstr>Office Theme</vt:lpstr>
      <vt:lpstr>1_Office Theme</vt:lpstr>
      <vt:lpstr>2_Office Theme</vt:lpstr>
      <vt:lpstr>4_Office Theme</vt:lpstr>
      <vt:lpstr>Acrobat Document</vt:lpstr>
      <vt:lpstr>Diversity, Equity  and Inclusion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Anatomy of Hate: A Dialogue to Hope  A Michael Ramsdell Film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Company>Grossmont-Cuyamaca Community College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Diversity, Equity and Inclusion</dc:title>
  <dc:creator>Anne.Krueger</dc:creator>
  <cp:lastModifiedBy>Jennifer.Danks</cp:lastModifiedBy>
  <cp:revision>56</cp:revision>
  <dcterms:created xsi:type="dcterms:W3CDTF">2013-05-07T20:39:39Z</dcterms:created>
  <dcterms:modified xsi:type="dcterms:W3CDTF">2013-08-21T19:19:46Z</dcterms:modified>
</cp:coreProperties>
</file>